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78" r:id="rId8"/>
    <p:sldId id="266" r:id="rId9"/>
    <p:sldId id="262" r:id="rId10"/>
    <p:sldId id="263" r:id="rId11"/>
    <p:sldId id="267" r:id="rId12"/>
    <p:sldId id="268" r:id="rId13"/>
    <p:sldId id="270" r:id="rId14"/>
    <p:sldId id="269" r:id="rId15"/>
    <p:sldId id="271" r:id="rId16"/>
    <p:sldId id="276" r:id="rId17"/>
    <p:sldId id="277" r:id="rId18"/>
    <p:sldId id="272" r:id="rId19"/>
    <p:sldId id="273" r:id="rId20"/>
    <p:sldId id="274" r:id="rId21"/>
    <p:sldId id="275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06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4" r:id="rId45"/>
    <p:sldId id="300" r:id="rId46"/>
    <p:sldId id="301" r:id="rId47"/>
    <p:sldId id="302" r:id="rId48"/>
    <p:sldId id="305" r:id="rId49"/>
    <p:sldId id="307" r:id="rId50"/>
    <p:sldId id="308" r:id="rId51"/>
    <p:sldId id="309" r:id="rId52"/>
    <p:sldId id="310" r:id="rId53"/>
    <p:sldId id="311" r:id="rId54"/>
    <p:sldId id="31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33" d="100"/>
          <a:sy n="33" d="100"/>
        </p:scale>
        <p:origin x="205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8051 MICROCONTROLLER I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IN" sz="1200" dirty="0" smtClean="0"/>
              <a:t>Monika</a:t>
            </a:r>
            <a:r>
              <a:rPr lang="en-IN" sz="1200" dirty="0" smtClean="0"/>
              <a:t> </a:t>
            </a:r>
            <a:r>
              <a:rPr lang="en-IN" sz="1200" dirty="0" smtClean="0"/>
              <a:t>YADAV</a:t>
            </a:r>
          </a:p>
          <a:p>
            <a:pPr algn="r"/>
            <a:r>
              <a:rPr lang="en-IN" sz="1200" dirty="0" smtClean="0"/>
              <a:t>EEE DEPT</a:t>
            </a:r>
          </a:p>
          <a:p>
            <a:pPr algn="r"/>
            <a:r>
              <a:rPr lang="en-IN" sz="1200" dirty="0" smtClean="0"/>
              <a:t>SOE, UPES DEHRADUN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9519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8051 has 8 bit and 16 bit registers.</a:t>
            </a:r>
          </a:p>
          <a:p>
            <a:r>
              <a:rPr lang="en-IN" dirty="0" smtClean="0"/>
              <a:t>8 bit memory locations.</a:t>
            </a:r>
          </a:p>
          <a:p>
            <a:r>
              <a:rPr lang="en-IN" dirty="0" smtClean="0"/>
              <a:t>Each register except PC has a 1 byte address assigned to it.</a:t>
            </a:r>
          </a:p>
          <a:p>
            <a:r>
              <a:rPr lang="en-IN" dirty="0" smtClean="0"/>
              <a:t>Some registers are both bit and byte addressable.</a:t>
            </a:r>
          </a:p>
          <a:p>
            <a:r>
              <a:rPr lang="en-IN" dirty="0" smtClean="0"/>
              <a:t>Oscillator &amp; clock circuits.</a:t>
            </a:r>
          </a:p>
          <a:p>
            <a:r>
              <a:rPr lang="en-IN" dirty="0"/>
              <a:t>2 External Interrupt Sources (also has 3 internal interrupt sources, 1 Reset)</a:t>
            </a:r>
          </a:p>
          <a:p>
            <a:pPr marL="0" indent="0">
              <a:buNone/>
            </a:pPr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199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4" y="238157"/>
            <a:ext cx="11979066" cy="65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2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37" y="394912"/>
            <a:ext cx="11674266" cy="64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1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472" t="9910" r="29887" b="6518"/>
          <a:stretch/>
        </p:blipFill>
        <p:spPr>
          <a:xfrm>
            <a:off x="2468880" y="0"/>
            <a:ext cx="7145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6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8" y="212031"/>
            <a:ext cx="11844083" cy="64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3" y="107529"/>
            <a:ext cx="11791831" cy="67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2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619" y="1933031"/>
            <a:ext cx="9594735" cy="479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0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932" y="1933030"/>
            <a:ext cx="11252388" cy="47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6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8051 Oscillator &amp; clock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897" t="38362" r="30366" b="35713"/>
          <a:stretch/>
        </p:blipFill>
        <p:spPr>
          <a:xfrm>
            <a:off x="-1" y="1841863"/>
            <a:ext cx="11848011" cy="47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8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08" t="63222" r="38352" b="8367"/>
          <a:stretch/>
        </p:blipFill>
        <p:spPr>
          <a:xfrm>
            <a:off x="2664822" y="2299063"/>
            <a:ext cx="6662057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addition to the features found in Microprocessor CPU, it also has ROM, RAM , parallel I/O, serial I/O, counters and a clock circuit.</a:t>
            </a:r>
          </a:p>
          <a:p>
            <a:r>
              <a:rPr lang="en-IN" dirty="0"/>
              <a:t>True computer on a </a:t>
            </a:r>
            <a:r>
              <a:rPr lang="en-IN" dirty="0" smtClean="0"/>
              <a:t>chip.</a:t>
            </a:r>
          </a:p>
          <a:p>
            <a:r>
              <a:rPr lang="en-IN" dirty="0" smtClean="0"/>
              <a:t>Its prime use is to control the operation of a machine using a fixed program that is stored in ROM and that does not change over the lifetime of the system.</a:t>
            </a:r>
          </a:p>
          <a:p>
            <a:r>
              <a:rPr lang="en-IN" dirty="0" smtClean="0"/>
              <a:t>Applications: Printer, Toaster, Automobile Engine Control, Motor Speed Control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0330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PC &amp; DATA POINTER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54926"/>
            <a:ext cx="11029615" cy="4754880"/>
          </a:xfrm>
        </p:spPr>
        <p:txBody>
          <a:bodyPr>
            <a:normAutofit/>
          </a:bodyPr>
          <a:lstStyle/>
          <a:p>
            <a:r>
              <a:rPr lang="en-IN" dirty="0" smtClean="0"/>
              <a:t>16 bit registers</a:t>
            </a:r>
          </a:p>
          <a:p>
            <a:r>
              <a:rPr lang="en-IN" dirty="0" smtClean="0"/>
              <a:t> PC is Used to hold the address of a byte in memory</a:t>
            </a:r>
          </a:p>
          <a:p>
            <a:r>
              <a:rPr lang="en-IN" dirty="0" smtClean="0"/>
              <a:t>Program instruction bytes are fetched from locations in memory that are addressed by PC.</a:t>
            </a:r>
          </a:p>
          <a:p>
            <a:r>
              <a:rPr lang="en-IN" dirty="0" smtClean="0"/>
              <a:t>Program ROM may be on the chip at addresses 0000 H to 0FFF H, external to the chip for addresses that exceed 0FFF H or totally external for all addresses from 0000 H to FFFF H.</a:t>
            </a:r>
          </a:p>
          <a:p>
            <a:r>
              <a:rPr lang="en-IN" dirty="0" smtClean="0"/>
              <a:t>The PC is automatically incremented after every instruction byte is fetched and may also be altered by certain instructions.</a:t>
            </a:r>
          </a:p>
          <a:p>
            <a:r>
              <a:rPr lang="en-IN" dirty="0" smtClean="0"/>
              <a:t>PC is the only register that does not have an internal address.</a:t>
            </a:r>
          </a:p>
          <a:p>
            <a:r>
              <a:rPr lang="en-IN" dirty="0" smtClean="0"/>
              <a:t>DPTR is made of 2 8-bit registers DPH and DPL.</a:t>
            </a:r>
          </a:p>
          <a:p>
            <a:r>
              <a:rPr lang="en-IN" dirty="0" smtClean="0"/>
              <a:t>They are used to furnish memory addresses for internal and external code access and external data access.</a:t>
            </a:r>
          </a:p>
          <a:p>
            <a:r>
              <a:rPr lang="en-IN" dirty="0" smtClean="0"/>
              <a:t>DPTR is under the control of program instructions.</a:t>
            </a:r>
          </a:p>
          <a:p>
            <a:r>
              <a:rPr lang="en-IN" dirty="0" smtClean="0"/>
              <a:t>DPTR does not have single internal address (DPL &amp; DPH are each assigned an address).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369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 &amp; b </a:t>
            </a:r>
            <a:r>
              <a:rPr lang="en-IN" dirty="0" err="1" smtClean="0"/>
              <a:t>cpu</a:t>
            </a:r>
            <a:r>
              <a:rPr lang="en-IN" dirty="0" smtClean="0"/>
              <a:t> registers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34 GPR</a:t>
            </a:r>
          </a:p>
          <a:p>
            <a:r>
              <a:rPr lang="en-IN" dirty="0" smtClean="0"/>
              <a:t>2 of these are A &amp; B- mathematical core registers</a:t>
            </a:r>
          </a:p>
          <a:p>
            <a:r>
              <a:rPr lang="en-IN" dirty="0" smtClean="0"/>
              <a:t>Other 32 arranged as part of internal RAM as four banks of registers, B0 to B3, of 8 registers each, named R0 to R7.</a:t>
            </a:r>
          </a:p>
          <a:p>
            <a:r>
              <a:rPr lang="en-IN" dirty="0" smtClean="0"/>
              <a:t>A- addition, subtraction, integer multiplication, division,  Boolean bit manipulations, data transfer between 8051 &amp; external memory</a:t>
            </a:r>
          </a:p>
          <a:p>
            <a:r>
              <a:rPr lang="en-IN" dirty="0" smtClean="0"/>
              <a:t>B- used with A register, or to store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331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FLAGS &amp; program status word (</a:t>
            </a:r>
            <a:r>
              <a:rPr lang="en-IN" dirty="0" err="1" smtClean="0"/>
              <a:t>psw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FLAGS are 1 bit registers provided to store the result of certain program instructions.</a:t>
            </a:r>
          </a:p>
          <a:p>
            <a:r>
              <a:rPr lang="en-IN" dirty="0" smtClean="0"/>
              <a:t>Other instructions can test condition of flags and make decisions based upon the flag states.</a:t>
            </a:r>
            <a:endParaRPr lang="en-IN" dirty="0"/>
          </a:p>
          <a:p>
            <a:r>
              <a:rPr lang="en-IN" dirty="0" smtClean="0"/>
              <a:t>Flags are grouped inside PSW &amp; PCON (power control) registers.</a:t>
            </a:r>
          </a:p>
          <a:p>
            <a:r>
              <a:rPr lang="en-IN" dirty="0" smtClean="0"/>
              <a:t>8051 has 4(math flags) + 3(general purpose user) = 7 flags.</a:t>
            </a:r>
          </a:p>
          <a:p>
            <a:r>
              <a:rPr lang="en-IN" dirty="0" smtClean="0"/>
              <a:t>Math flags respond automatically to the output of math operations ( carry C, auxiliary carry AC, overflow OV and parity P).</a:t>
            </a:r>
          </a:p>
          <a:p>
            <a:r>
              <a:rPr lang="en-IN" dirty="0" smtClean="0"/>
              <a:t>G.P.F. can be set to 1 or cleared to 0by the programmer as desired (F0, GF0 &amp; GF1).</a:t>
            </a:r>
          </a:p>
          <a:p>
            <a:r>
              <a:rPr lang="en-IN" dirty="0" smtClean="0"/>
              <a:t>All flags can be set or cleared by programmer at will.(math flags?)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5863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Continued…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PSW contains</a:t>
            </a:r>
          </a:p>
          <a:p>
            <a:pPr marL="342900" indent="-342900">
              <a:buAutoNum type="alphaLcPeriod"/>
            </a:pPr>
            <a:r>
              <a:rPr lang="en-IN" dirty="0" smtClean="0"/>
              <a:t>Math flags</a:t>
            </a:r>
          </a:p>
          <a:p>
            <a:pPr marL="342900" indent="-342900">
              <a:buAutoNum type="alphaLcPeriod"/>
            </a:pPr>
            <a:r>
              <a:rPr lang="en-IN" dirty="0" smtClean="0"/>
              <a:t>User program flags F0</a:t>
            </a:r>
          </a:p>
          <a:p>
            <a:pPr marL="342900" indent="-342900">
              <a:buAutoNum type="alphaLcPeriod"/>
            </a:pPr>
            <a:r>
              <a:rPr lang="en-IN" dirty="0" smtClean="0"/>
              <a:t>Register select bits ( selects which of the 4 GPR banks are in use by program)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*GF0 &amp; GF1 are stored in PCON.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755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26" y="127390"/>
            <a:ext cx="11029616" cy="1013800"/>
          </a:xfrm>
        </p:spPr>
        <p:txBody>
          <a:bodyPr/>
          <a:lstStyle/>
          <a:p>
            <a:r>
              <a:rPr lang="en-IN" dirty="0" err="1" smtClean="0"/>
              <a:t>Psw</a:t>
            </a:r>
            <a:r>
              <a:rPr lang="en-IN" dirty="0" smtClean="0"/>
              <a:t> register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13" t="23720" r="20183" b="9787"/>
          <a:stretch/>
        </p:blipFill>
        <p:spPr>
          <a:xfrm>
            <a:off x="463626" y="1049750"/>
            <a:ext cx="11416937" cy="571681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9692640" y="3908155"/>
            <a:ext cx="705394" cy="50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89474" y="3513909"/>
            <a:ext cx="1391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Truth table for register select bits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683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Internal memory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Separate memory for program and code.</a:t>
            </a:r>
          </a:p>
          <a:p>
            <a:r>
              <a:rPr lang="en-IN" dirty="0" smtClean="0"/>
              <a:t>Harvard architecture(same address in different memories).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240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Internal 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128 byte internal RAM.(starting and ending address ? )</a:t>
            </a:r>
          </a:p>
          <a:p>
            <a:r>
              <a:rPr lang="en-IN" dirty="0" smtClean="0"/>
              <a:t>32 B from address 00H to 1F H that make 32 working registers organized as four register banks (0 to 3).</a:t>
            </a:r>
          </a:p>
          <a:p>
            <a:r>
              <a:rPr lang="en-IN" dirty="0" smtClean="0"/>
              <a:t>Each bank has 8 registers R0 to R7.</a:t>
            </a:r>
          </a:p>
          <a:p>
            <a:r>
              <a:rPr lang="en-IN" dirty="0" smtClean="0"/>
              <a:t>Each register can be addressed by name (how) or by RAM address (address of R0 of bank 3 ? )</a:t>
            </a:r>
          </a:p>
          <a:p>
            <a:r>
              <a:rPr lang="en-IN" dirty="0" smtClean="0"/>
              <a:t>Register banks which are not selected can be used as general purpose RAM.</a:t>
            </a:r>
          </a:p>
          <a:p>
            <a:r>
              <a:rPr lang="en-IN" dirty="0" smtClean="0"/>
              <a:t>RESET selects bank 0.</a:t>
            </a:r>
          </a:p>
          <a:p>
            <a:r>
              <a:rPr lang="en-IN" b="1" dirty="0" smtClean="0"/>
              <a:t>A bit addressable area of 16 bytes occupies RAM byte addresses 20 H to 2F H (forming 128 addressable bits).</a:t>
            </a:r>
          </a:p>
          <a:p>
            <a:r>
              <a:rPr lang="en-IN" dirty="0" smtClean="0"/>
              <a:t>A general purpose RAM area above bit area addresses from 30 H to 7F H.</a:t>
            </a:r>
          </a:p>
        </p:txBody>
      </p:sp>
    </p:spTree>
    <p:extLst>
      <p:ext uri="{BB962C8B-B14F-4D97-AF65-F5344CB8AC3E}">
        <p14:creationId xmlns:p14="http://schemas.microsoft.com/office/powerpoint/2010/main" val="599148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Continued…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301" t="10662" r="26173" b="8012"/>
          <a:stretch/>
        </p:blipFill>
        <p:spPr>
          <a:xfrm>
            <a:off x="173030" y="-26126"/>
            <a:ext cx="11845940" cy="6748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9908" y="702156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Internal RAM organization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0190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&amp; stack pointer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Stack refers to an area internal to RAM that is used in conjunction with certain opcodes to store and retrieve data quickly.</a:t>
            </a:r>
          </a:p>
          <a:p>
            <a:r>
              <a:rPr lang="en-IN" dirty="0" smtClean="0"/>
              <a:t>The 8 bit SP register holds an internal RAM address that is called the “ top of the stack”.</a:t>
            </a:r>
          </a:p>
          <a:p>
            <a:r>
              <a:rPr lang="en-IN" dirty="0" smtClean="0"/>
              <a:t>This is that address location in RAM  where the last byte of data was stored by a stack operation. (last in at top)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51" t="27768" r="21052" b="60268"/>
          <a:stretch/>
        </p:blipFill>
        <p:spPr>
          <a:xfrm>
            <a:off x="557348" y="4652964"/>
            <a:ext cx="11077302" cy="199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10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operation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02" t="29399" r="20981" b="25767"/>
          <a:stretch/>
        </p:blipFill>
        <p:spPr>
          <a:xfrm>
            <a:off x="581191" y="1841863"/>
            <a:ext cx="11029617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4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COMPARISON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260263"/>
              </p:ext>
            </p:extLst>
          </p:nvPr>
        </p:nvGraphicFramePr>
        <p:xfrm>
          <a:off x="450396" y="1906905"/>
          <a:ext cx="11029950" cy="468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1933589168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2651034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MICROPROCESSOR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MICROCONTROLLER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729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No</a:t>
                      </a:r>
                      <a:r>
                        <a:rPr lang="en-IN" baseline="0" dirty="0" smtClean="0"/>
                        <a:t> internal memory.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Contains RAM/ROM.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No</a:t>
                      </a:r>
                      <a:r>
                        <a:rPr lang="en-IN" baseline="0" dirty="0" smtClean="0"/>
                        <a:t> interfacing circuits or counters or timers.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Contains serial I/O, parallel</a:t>
                      </a:r>
                      <a:r>
                        <a:rPr lang="en-IN" baseline="0" dirty="0" smtClean="0"/>
                        <a:t> I/O, and counters.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52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Has many opcodes for moving data from external memory to CPU.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Has one or two opcodes.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Has one or two types of bit handling instructions.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They have many.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3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Concerned with rapid movement of code</a:t>
                      </a:r>
                      <a:r>
                        <a:rPr lang="en-IN" baseline="0" dirty="0" smtClean="0"/>
                        <a:t> and data from external memory to CPU.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Concerned with rapid movement</a:t>
                      </a:r>
                      <a:r>
                        <a:rPr lang="en-IN" baseline="0" dirty="0" smtClean="0"/>
                        <a:t> of bits within chip.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331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Must have many additional parts to be operational.(FD, K/B, CRT, </a:t>
                      </a:r>
                      <a:r>
                        <a:rPr lang="en-IN" dirty="0" err="1" smtClean="0"/>
                        <a:t>etc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Can function as a computer with no addition of external digital parts.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539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It is meant to fetch data, perform extensive</a:t>
                      </a:r>
                      <a:r>
                        <a:rPr lang="en-IN" baseline="0" dirty="0" smtClean="0"/>
                        <a:t> calculations on that, and then store those calculations on mass storage devices or display the results for human use.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It is meant to fetc</a:t>
                      </a:r>
                      <a:r>
                        <a:rPr lang="en-IN" baseline="0" dirty="0" smtClean="0"/>
                        <a:t>h data, perform limited calculations on that data, and control its environment based on that calculation.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VON NEUMAN ARCHITECTURE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HARVARD ARCHITECTURE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631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135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Special function registers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SFR is used for operations where internal 128 B RAM addresses ( 00 H to 7F H)  are not used.</a:t>
            </a:r>
          </a:p>
          <a:p>
            <a:r>
              <a:rPr lang="en-IN" dirty="0" smtClean="0"/>
              <a:t>These are addressed from 80 H to FF H*.</a:t>
            </a:r>
          </a:p>
          <a:p>
            <a:r>
              <a:rPr lang="en-IN" dirty="0" smtClean="0"/>
              <a:t>Some SFRs are bit addressable.</a:t>
            </a:r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9284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12" y="-62265"/>
            <a:ext cx="11029616" cy="101380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SFR with addresses</a:t>
            </a: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08" t="14985" r="35557" b="43931"/>
          <a:stretch/>
        </p:blipFill>
        <p:spPr>
          <a:xfrm>
            <a:off x="398312" y="904078"/>
            <a:ext cx="9957355" cy="3909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943" t="37015" r="38822" b="45639"/>
          <a:stretch/>
        </p:blipFill>
        <p:spPr>
          <a:xfrm>
            <a:off x="250395" y="4814046"/>
            <a:ext cx="9534734" cy="1848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3694" y="2985247"/>
            <a:ext cx="221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PC ????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530046" y="3931920"/>
            <a:ext cx="3331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How to name SFRs in PROGRAMS???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8530046" y="5094514"/>
            <a:ext cx="261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Some addresses start with 0… ?????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903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7" y="117360"/>
            <a:ext cx="11829320" cy="65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27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Internal rom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Used for program code.</a:t>
            </a:r>
          </a:p>
          <a:p>
            <a:r>
              <a:rPr lang="en-IN" dirty="0" smtClean="0"/>
              <a:t>It occupies code address space form 0000 H to 0FFF H. (4K ROM)</a:t>
            </a:r>
          </a:p>
          <a:p>
            <a:r>
              <a:rPr lang="en-IN" dirty="0" smtClean="0"/>
              <a:t>PC addresses program code bytes form 0000 H to FFFF H. ( ? )</a:t>
            </a:r>
          </a:p>
          <a:p>
            <a:r>
              <a:rPr lang="en-IN" dirty="0" smtClean="0"/>
              <a:t>EA’ (pin 31)</a:t>
            </a:r>
          </a:p>
        </p:txBody>
      </p:sp>
    </p:spTree>
    <p:extLst>
      <p:ext uri="{BB962C8B-B14F-4D97-AF65-F5344CB8AC3E}">
        <p14:creationId xmlns:p14="http://schemas.microsoft.com/office/powerpoint/2010/main" val="1777099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i/o pins, ports &amp; circuits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40 pin DIP.</a:t>
            </a:r>
          </a:p>
          <a:p>
            <a:r>
              <a:rPr lang="en-IN" dirty="0" smtClean="0"/>
              <a:t>24 pins are dual function pins.</a:t>
            </a:r>
          </a:p>
          <a:p>
            <a:r>
              <a:rPr lang="en-IN" dirty="0" smtClean="0"/>
              <a:t>Thus, effective pin configuration becomes 64.</a:t>
            </a:r>
          </a:p>
          <a:p>
            <a:r>
              <a:rPr lang="en-IN" dirty="0" smtClean="0"/>
              <a:t>The function a pin performs at an instant depends on what is physically connected to it and what software commands are used to program the pin. (programmer &amp; circuit designer)</a:t>
            </a:r>
          </a:p>
          <a:p>
            <a:r>
              <a:rPr lang="en-IN" dirty="0" smtClean="0"/>
              <a:t>Each port has a D-type output latch for each pin.</a:t>
            </a:r>
          </a:p>
          <a:p>
            <a:r>
              <a:rPr lang="en-IN" dirty="0" smtClean="0"/>
              <a:t>The SFR at that port is made up of these eight latches.</a:t>
            </a:r>
          </a:p>
          <a:p>
            <a:r>
              <a:rPr lang="en-IN" dirty="0" smtClean="0"/>
              <a:t>It can be addressed at SFR address at that port.</a:t>
            </a:r>
          </a:p>
          <a:p>
            <a:r>
              <a:rPr lang="en-IN" dirty="0" smtClean="0"/>
              <a:t>Eight latches for port 0 are addressed at 80 H.</a:t>
            </a:r>
          </a:p>
          <a:p>
            <a:r>
              <a:rPr lang="en-IN" dirty="0" smtClean="0"/>
              <a:t>Port 0 Pin 3 is the bit 2 of the Port 0 SFR.</a:t>
            </a:r>
          </a:p>
          <a:p>
            <a:r>
              <a:rPr lang="en-IN" dirty="0" smtClean="0"/>
              <a:t>The port latches should not be confused with port pins.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000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11" t="24157" r="24576" b="39619"/>
          <a:stretch/>
        </p:blipFill>
        <p:spPr>
          <a:xfrm>
            <a:off x="1502227" y="2011678"/>
            <a:ext cx="9235442" cy="438912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545874" y="5891349"/>
            <a:ext cx="627017" cy="19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8833" y="6021977"/>
            <a:ext cx="444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Lower buffer for pin data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86446" y="2939143"/>
            <a:ext cx="1567543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691" y="2194560"/>
            <a:ext cx="202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Upper buffer for latch bit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586446" y="4689566"/>
            <a:ext cx="1267097" cy="49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3509" y="4898571"/>
            <a:ext cx="199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D-Type latch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1977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Port 0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Serves as inputs, outputs or when used together as bi-directional low order address and data bus for external memory.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4142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Port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No dual functions.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729" t="30805" r="27679" b="37945"/>
          <a:stretch/>
        </p:blipFill>
        <p:spPr>
          <a:xfrm>
            <a:off x="4010296" y="2432508"/>
            <a:ext cx="6322423" cy="36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6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Port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Maybe used as I/O port.</a:t>
            </a:r>
          </a:p>
          <a:p>
            <a:r>
              <a:rPr lang="en-IN" dirty="0" smtClean="0"/>
              <a:t>Alternatively used to supply higher order address byte in conjunction with Port 0 lower order byte to address external memory.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444" t="36518" r="17839" b="47947"/>
          <a:stretch/>
        </p:blipFill>
        <p:spPr>
          <a:xfrm>
            <a:off x="581191" y="4402183"/>
            <a:ext cx="10796557" cy="16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49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18" t="21671" r="26773" b="37843"/>
          <a:stretch/>
        </p:blipFill>
        <p:spPr>
          <a:xfrm>
            <a:off x="1593669" y="1894113"/>
            <a:ext cx="8373291" cy="44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4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697" t="34101" r="25973" b="8367"/>
          <a:stretch/>
        </p:blipFill>
        <p:spPr>
          <a:xfrm>
            <a:off x="581192" y="1209056"/>
            <a:ext cx="10800911" cy="56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1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Port 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I/O port similar to port 1.</a:t>
            </a:r>
          </a:p>
          <a:p>
            <a:r>
              <a:rPr lang="en-IN" dirty="0" smtClean="0"/>
              <a:t>Under the control of P3 latches or of SFRs the I/O functions can be programmed for alternate use.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236" t="31875" r="36713" b="39911"/>
          <a:stretch/>
        </p:blipFill>
        <p:spPr>
          <a:xfrm>
            <a:off x="1476103" y="2979248"/>
            <a:ext cx="8007531" cy="37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50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07" t="59671" r="16988" b="22927"/>
          <a:stretch/>
        </p:blipFill>
        <p:spPr>
          <a:xfrm>
            <a:off x="1031966" y="2730138"/>
            <a:ext cx="10332720" cy="22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16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16" t="15989" r="25973" b="37133"/>
          <a:stretch/>
        </p:blipFill>
        <p:spPr>
          <a:xfrm>
            <a:off x="2377439" y="2259875"/>
            <a:ext cx="6805750" cy="385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33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External memory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Memory not limited by 128B RAM or 4K ROM.</a:t>
            </a:r>
          </a:p>
          <a:p>
            <a:r>
              <a:rPr lang="en-IN" dirty="0" smtClean="0"/>
              <a:t>2 separate external memory spaces can be made available by PC &amp; DPTR.</a:t>
            </a:r>
          </a:p>
          <a:p>
            <a:r>
              <a:rPr lang="en-IN" dirty="0" smtClean="0"/>
              <a:t>External control pins can be used to enable external RAM &amp; ROM.</a:t>
            </a:r>
          </a:p>
          <a:p>
            <a:r>
              <a:rPr lang="en-IN" dirty="0" smtClean="0"/>
              <a:t>Capacity of each 64KB.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0261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Counters &amp; timers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For counting of external events</a:t>
            </a:r>
          </a:p>
          <a:p>
            <a:r>
              <a:rPr lang="en-IN" dirty="0" smtClean="0"/>
              <a:t>For this purpose 2 16-bit up counters named, T0 &amp; T1 are provided (processor relieved)</a:t>
            </a:r>
          </a:p>
          <a:p>
            <a:r>
              <a:rPr lang="en-IN" dirty="0" smtClean="0"/>
              <a:t>Each can count internal clock pulses (timer) and also programmed to count external clock pulses(counter).</a:t>
            </a:r>
          </a:p>
          <a:p>
            <a:r>
              <a:rPr lang="en-IN" dirty="0" smtClean="0"/>
              <a:t>These are divided into two 8-bit registers called </a:t>
            </a:r>
            <a:r>
              <a:rPr lang="en-IN" dirty="0" err="1" smtClean="0"/>
              <a:t>called</a:t>
            </a:r>
            <a:r>
              <a:rPr lang="en-IN" dirty="0" smtClean="0"/>
              <a:t> timer low (TL0, TL1) and timer high (TH0, TH1).</a:t>
            </a:r>
          </a:p>
          <a:p>
            <a:r>
              <a:rPr lang="en-IN" dirty="0" smtClean="0"/>
              <a:t>All counter actions are controlled by bit states in the timer mode control register TMOD, the timer/counter control register TCON and certain program instructions.</a:t>
            </a:r>
          </a:p>
          <a:p>
            <a:r>
              <a:rPr lang="en-IN" dirty="0" smtClean="0"/>
              <a:t>TMOD is solely dedicated to two timers and can be considered to be two duplicate 4-bit registers each of which controls the action of one of the timers.</a:t>
            </a:r>
          </a:p>
          <a:p>
            <a:r>
              <a:rPr lang="en-IN" dirty="0" smtClean="0"/>
              <a:t>TCON has control bits or flags for the timers in the upper nibble and control bits and flags for the external interrupts in the lower nibble.</a:t>
            </a:r>
          </a:p>
        </p:txBody>
      </p:sp>
    </p:spTree>
    <p:extLst>
      <p:ext uri="{BB962C8B-B14F-4D97-AF65-F5344CB8AC3E}">
        <p14:creationId xmlns:p14="http://schemas.microsoft.com/office/powerpoint/2010/main" val="319322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5139"/>
            <a:ext cx="11029616" cy="10138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26" t="9952" r="18985" b="5170"/>
          <a:stretch/>
        </p:blipFill>
        <p:spPr>
          <a:xfrm>
            <a:off x="215431" y="75139"/>
            <a:ext cx="11750145" cy="67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17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Continued…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21" t="49727" r="14792" b="29135"/>
          <a:stretch/>
        </p:blipFill>
        <p:spPr>
          <a:xfrm>
            <a:off x="581192" y="2599509"/>
            <a:ext cx="11029616" cy="22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12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995" t="13620" r="18040" b="12409"/>
          <a:stretch/>
        </p:blipFill>
        <p:spPr>
          <a:xfrm>
            <a:off x="156753" y="91824"/>
            <a:ext cx="12035247" cy="649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32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Serial data input/output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Serial data communication--- cost effective way</a:t>
            </a:r>
          </a:p>
          <a:p>
            <a:r>
              <a:rPr lang="en-IN" dirty="0" smtClean="0"/>
              <a:t>8051 uses SBUF register to hold data</a:t>
            </a:r>
          </a:p>
          <a:p>
            <a:r>
              <a:rPr lang="en-IN" dirty="0" smtClean="0"/>
              <a:t>SCON controls data communication</a:t>
            </a:r>
          </a:p>
          <a:p>
            <a:r>
              <a:rPr lang="en-IN" dirty="0" smtClean="0"/>
              <a:t>PCON controls data rate</a:t>
            </a:r>
          </a:p>
          <a:p>
            <a:r>
              <a:rPr lang="en-IN" dirty="0" smtClean="0"/>
              <a:t>RXD (P3.0) &amp; TXD (P3.1) connect to the serial data network.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140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sbuf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Physically two registers, one is write only to hold data to be transmitted out via TXD.</a:t>
            </a:r>
          </a:p>
          <a:p>
            <a:r>
              <a:rPr lang="en-IN" dirty="0" smtClean="0"/>
              <a:t>Other is read only and holds received data from external sources via RXD.</a:t>
            </a:r>
          </a:p>
          <a:p>
            <a:r>
              <a:rPr lang="en-IN" dirty="0" smtClean="0"/>
              <a:t>Both use address 99H.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691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467" y="1809216"/>
            <a:ext cx="11217066" cy="50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17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SCON consists of SMX bits.</a:t>
            </a:r>
          </a:p>
          <a:p>
            <a:r>
              <a:rPr lang="en-IN" dirty="0" smtClean="0"/>
              <a:t>SMX bits are used to select four programmable modes for serial data communication.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3651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interrupts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These are hardware signals, that force the program to call a subroutine.</a:t>
            </a:r>
          </a:p>
          <a:p>
            <a:r>
              <a:rPr lang="en-IN" dirty="0" smtClean="0"/>
              <a:t>8051- 5 interrupts</a:t>
            </a:r>
          </a:p>
          <a:p>
            <a:r>
              <a:rPr lang="en-IN" dirty="0" smtClean="0"/>
              <a:t>Timer flag 0, timer flag 1 &amp; serial port interrupt – generated automatically by internal operations.</a:t>
            </a:r>
          </a:p>
          <a:p>
            <a:r>
              <a:rPr lang="en-IN" dirty="0" smtClean="0"/>
              <a:t>INT0’ &amp; INT1’ are triggered by external signals provided by circuitry connected to their pins.</a:t>
            </a:r>
          </a:p>
          <a:p>
            <a:r>
              <a:rPr lang="en-IN" dirty="0" smtClean="0"/>
              <a:t>The programmer can alter the control bits in IE register, IP register and timer control register TCON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1646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08" t="19018" r="23261" b="4732"/>
          <a:stretch/>
        </p:blipFill>
        <p:spPr>
          <a:xfrm>
            <a:off x="-1" y="0"/>
            <a:ext cx="11900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39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04" t="11518" r="23161" b="23482"/>
          <a:stretch/>
        </p:blipFill>
        <p:spPr>
          <a:xfrm>
            <a:off x="143692" y="143691"/>
            <a:ext cx="11665132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2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239" t="20625" r="21554" b="42054"/>
          <a:stretch/>
        </p:blipFill>
        <p:spPr>
          <a:xfrm>
            <a:off x="326571" y="455390"/>
            <a:ext cx="11573692" cy="50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4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301" t="24157" r="29168" b="8366"/>
          <a:stretch/>
        </p:blipFill>
        <p:spPr>
          <a:xfrm>
            <a:off x="0" y="130629"/>
            <a:ext cx="12009121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0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541532"/>
              </p:ext>
            </p:extLst>
          </p:nvPr>
        </p:nvGraphicFramePr>
        <p:xfrm>
          <a:off x="431074" y="417739"/>
          <a:ext cx="11430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0">
                  <a:extLst>
                    <a:ext uri="{9D8B030D-6E8A-4147-A177-3AD203B41FA5}">
                      <a16:colId xmlns:a16="http://schemas.microsoft.com/office/drawing/2014/main" val="2270842774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3041043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ARCHITECTURE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8051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06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TOTAL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5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ADDRESS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68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DATA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95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INTERRUPT</a:t>
                      </a:r>
                      <a:r>
                        <a:rPr lang="en-IN" baseline="0" dirty="0" smtClean="0"/>
                        <a:t>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I/O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54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8 BIT REGISTERS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627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16 BIT REGISTERS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1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STACK 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20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INTERNAL ROM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17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INTERNAL RAM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128 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281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EXTERNAL MEMORY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128 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800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FLAGS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80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TIMERS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2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PARALLEL</a:t>
                      </a:r>
                      <a:r>
                        <a:rPr lang="en-IN" baseline="0" dirty="0" smtClean="0"/>
                        <a:t> PORT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95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SERIAL PORT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96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8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2" y="421038"/>
            <a:ext cx="11835375" cy="59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1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014383"/>
              </p:ext>
            </p:extLst>
          </p:nvPr>
        </p:nvGraphicFramePr>
        <p:xfrm>
          <a:off x="1927497" y="307217"/>
          <a:ext cx="8128000" cy="278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177">
                  <a:extLst>
                    <a:ext uri="{9D8B030D-6E8A-4147-A177-3AD203B41FA5}">
                      <a16:colId xmlns:a16="http://schemas.microsoft.com/office/drawing/2014/main" val="1443545374"/>
                    </a:ext>
                  </a:extLst>
                </a:gridCol>
                <a:gridCol w="5966823">
                  <a:extLst>
                    <a:ext uri="{9D8B030D-6E8A-4147-A177-3AD203B41FA5}">
                      <a16:colId xmlns:a16="http://schemas.microsoft.com/office/drawing/2014/main" val="4139987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 Bit register- Accumulator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7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 bit register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257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 bit program counter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23112"/>
                  </a:ext>
                </a:extLst>
              </a:tr>
              <a:tr h="662820">
                <a:tc>
                  <a:txBody>
                    <a:bodyPr/>
                    <a:lstStyle/>
                    <a:p>
                      <a:r>
                        <a:rPr lang="en-IN" dirty="0" smtClean="0"/>
                        <a:t>DPTR</a:t>
                      </a:r>
                      <a:endParaRPr lang="en-IN" dirty="0"/>
                    </a:p>
                    <a:p>
                      <a:r>
                        <a:rPr lang="en-IN" dirty="0" smtClean="0"/>
                        <a:t>DPH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DPL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 bit data pointer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56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PSW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 bit program status word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00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RAM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Internal</a:t>
                      </a:r>
                      <a:r>
                        <a:rPr lang="en-IN" baseline="0" dirty="0" smtClean="0"/>
                        <a:t> RAM of 128 Bytes- 4 register banks each containing 8 registers, 16 bytes,  8 bytes of G.P. data m/m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384007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83146"/>
              </p:ext>
            </p:extLst>
          </p:nvPr>
        </p:nvGraphicFramePr>
        <p:xfrm>
          <a:off x="1927497" y="3093477"/>
          <a:ext cx="81280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177">
                  <a:extLst>
                    <a:ext uri="{9D8B030D-6E8A-4147-A177-3AD203B41FA5}">
                      <a16:colId xmlns:a16="http://schemas.microsoft.com/office/drawing/2014/main" val="1100424550"/>
                    </a:ext>
                  </a:extLst>
                </a:gridCol>
                <a:gridCol w="5966823">
                  <a:extLst>
                    <a:ext uri="{9D8B030D-6E8A-4147-A177-3AD203B41FA5}">
                      <a16:colId xmlns:a16="http://schemas.microsoft.com/office/drawing/2014/main" val="33896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ROM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Internal ROM or EPROM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2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P0 to P3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32 I/O</a:t>
                      </a:r>
                      <a:r>
                        <a:rPr lang="en-IN" baseline="0" dirty="0" smtClean="0"/>
                        <a:t> pins arranged as four 8 bit ports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64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T0 &amp; T1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Two 16 bit timer/counter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50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SBUF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Full duplex serial data receiver/transmitter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86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TCON,TMOD,</a:t>
                      </a:r>
                      <a:r>
                        <a:rPr lang="en-IN" baseline="0" dirty="0" smtClean="0"/>
                        <a:t> SCON, PCON,IP, IE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Control</a:t>
                      </a:r>
                      <a:r>
                        <a:rPr lang="en-IN" baseline="0" dirty="0" smtClean="0"/>
                        <a:t> registers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83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XTAL1, XTAL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For connecting resonant network</a:t>
                      </a:r>
                      <a:r>
                        <a:rPr lang="en-IN" baseline="0" dirty="0" smtClean="0"/>
                        <a:t> to form an oscillator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2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PSEN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/>
                        <a:t>64K external </a:t>
                      </a:r>
                      <a:r>
                        <a:rPr lang="en-US" altLang="en-US" sz="1800" dirty="0" smtClean="0">
                          <a:solidFill>
                            <a:srgbClr val="FF3300"/>
                          </a:solidFill>
                        </a:rPr>
                        <a:t>code</a:t>
                      </a:r>
                      <a:r>
                        <a:rPr lang="en-US" altLang="en-US" sz="1800" dirty="0" smtClean="0"/>
                        <a:t> (program) memory(</a:t>
                      </a:r>
                      <a:r>
                        <a:rPr lang="en-US" altLang="en-US" sz="1800" dirty="0" smtClean="0">
                          <a:solidFill>
                            <a:srgbClr val="FF9900"/>
                          </a:solidFill>
                        </a:rPr>
                        <a:t>only read</a:t>
                      </a:r>
                      <a:r>
                        <a:rPr lang="en-US" altLang="en-US" sz="1800" dirty="0" smtClean="0"/>
                        <a:t>) Program Store Enable</a:t>
                      </a:r>
                      <a:endParaRPr lang="en-US" altLang="en-US" sz="1800" dirty="0" smtClean="0">
                        <a:solidFill>
                          <a:srgbClr val="FF33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678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EA’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aseline="0" dirty="0" smtClean="0">
                          <a:solidFill>
                            <a:srgbClr val="FF3300"/>
                          </a:solidFill>
                        </a:rPr>
                        <a:t> </a:t>
                      </a:r>
                      <a:r>
                        <a:rPr lang="en-US" altLang="en-US" sz="1800" baseline="0" dirty="0" smtClean="0">
                          <a:solidFill>
                            <a:schemeClr val="tx1"/>
                          </a:solidFill>
                        </a:rPr>
                        <a:t>To </a:t>
                      </a:r>
                      <a:r>
                        <a:rPr lang="en-US" altLang="en-US" sz="1800" baseline="0" smtClean="0">
                          <a:solidFill>
                            <a:schemeClr val="tx1"/>
                          </a:solidFill>
                        </a:rPr>
                        <a:t>select external code </a:t>
                      </a:r>
                      <a:r>
                        <a:rPr lang="en-US" altLang="en-US" sz="1800" baseline="0" dirty="0" smtClean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US" altLang="en-US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466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4318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742</TotalTime>
  <Words>1825</Words>
  <Application>Microsoft Office PowerPoint</Application>
  <PresentationFormat>Widescreen</PresentationFormat>
  <Paragraphs>227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Gill Sans MT</vt:lpstr>
      <vt:lpstr>Wingdings 2</vt:lpstr>
      <vt:lpstr>Dividend</vt:lpstr>
      <vt:lpstr>8051 MICROCONTROLLER I</vt:lpstr>
      <vt:lpstr>INTRODUCTION</vt:lpstr>
      <vt:lpstr>COMPARISON</vt:lpstr>
      <vt:lpstr>PowerPoint Presentation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8051 Oscillator &amp; clock</vt:lpstr>
      <vt:lpstr>PowerPoint Presentation</vt:lpstr>
      <vt:lpstr>PC &amp; DATA POINTER</vt:lpstr>
      <vt:lpstr>A &amp; b cpu registers</vt:lpstr>
      <vt:lpstr>FLAGS &amp; program status word (psw)</vt:lpstr>
      <vt:lpstr>Continued…</vt:lpstr>
      <vt:lpstr>Psw register</vt:lpstr>
      <vt:lpstr>Internal memory</vt:lpstr>
      <vt:lpstr>Internal ram</vt:lpstr>
      <vt:lpstr>Continued… </vt:lpstr>
      <vt:lpstr>Stack &amp; stack pointer</vt:lpstr>
      <vt:lpstr>Stack operation</vt:lpstr>
      <vt:lpstr>Special function registers</vt:lpstr>
      <vt:lpstr>SFR with addresses</vt:lpstr>
      <vt:lpstr>PowerPoint Presentation</vt:lpstr>
      <vt:lpstr>Internal rom</vt:lpstr>
      <vt:lpstr>i/o pins, ports &amp; circuits</vt:lpstr>
      <vt:lpstr>PowerPoint Presentation</vt:lpstr>
      <vt:lpstr>Port 0</vt:lpstr>
      <vt:lpstr>Port 1</vt:lpstr>
      <vt:lpstr>Port 2</vt:lpstr>
      <vt:lpstr>PowerPoint Presentation</vt:lpstr>
      <vt:lpstr>Port 3</vt:lpstr>
      <vt:lpstr>PowerPoint Presentation</vt:lpstr>
      <vt:lpstr>PowerPoint Presentation</vt:lpstr>
      <vt:lpstr>External memory</vt:lpstr>
      <vt:lpstr>Counters &amp; timers</vt:lpstr>
      <vt:lpstr>PowerPoint Presentation</vt:lpstr>
      <vt:lpstr>Continued…</vt:lpstr>
      <vt:lpstr>PowerPoint Presentation</vt:lpstr>
      <vt:lpstr>Serial data input/output</vt:lpstr>
      <vt:lpstr>sbuf</vt:lpstr>
      <vt:lpstr>SCON</vt:lpstr>
      <vt:lpstr>interrupts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8085 Microprocessor</dc:title>
  <dc:creator>Deepali Yadav</dc:creator>
  <cp:lastModifiedBy>Monika Yadav</cp:lastModifiedBy>
  <cp:revision>203</cp:revision>
  <dcterms:created xsi:type="dcterms:W3CDTF">2020-01-13T07:54:26Z</dcterms:created>
  <dcterms:modified xsi:type="dcterms:W3CDTF">2020-10-26T04:31:09Z</dcterms:modified>
</cp:coreProperties>
</file>